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3" r:id="rId3"/>
    <p:sldId id="264" r:id="rId4"/>
    <p:sldId id="261" r:id="rId5"/>
    <p:sldId id="262" r:id="rId6"/>
    <p:sldId id="257" r:id="rId7"/>
    <p:sldId id="258" r:id="rId8"/>
    <p:sldId id="259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3" autoAdjust="0"/>
    <p:restoredTop sz="86464" autoAdjust="0"/>
  </p:normalViewPr>
  <p:slideViewPr>
    <p:cSldViewPr snapToGrid="0" snapToObjects="1">
      <p:cViewPr varScale="1">
        <p:scale>
          <a:sx n="87" d="100"/>
          <a:sy n="87" d="100"/>
        </p:scale>
        <p:origin x="216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33D74-D650-4647-AA8A-12A087E2E4FB}" type="datetimeFigureOut">
              <a:rPr lang="en-AU" smtClean="0"/>
              <a:t>19/11/2025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387F8-4A96-4306-ABDD-07B51CB349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6322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Revenue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scatterChart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Product Maintenance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Quantity vs Price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Product Name by Total Revenue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Subcategory And Quantity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Category Performance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Customer Type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Customer Lifetime Value by Age Group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 CLV Unique Rank and Cumulative CLV % by CLV Rank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Customer Segmentation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Age Group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Revenue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harshavardhankuppili/" TargetMode="External"/><Relationship Id="rId5" Type="http://schemas.openxmlformats.org/officeDocument/2006/relationships/hyperlink" Target="mailto:Harsha.vardhan897@gmail.com" TargetMode="External"/><Relationship Id="rId4" Type="http://schemas.openxmlformats.org/officeDocument/2006/relationships/hyperlink" Target="https://github.com/HarshaVardhanKuppili/SQL-PowerBI-" TargetMode="External"/><Relationship Id="rId9" Type="http://schemas.openxmlformats.org/officeDocument/2006/relationships/hyperlink" Target="https://doc.fedora-fr.org/wiki/Installation_et_configuration_de_PostgreSQ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.fedora-fr.org/wiki/Installation_et_configuration_de_PostgreSQL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shaVardhanKuppili/SQL-PowerBI-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2a7e0a7-3679-4df9-a7a0-2d6000c2de5d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2a7e0a7-3679-4df9-a7a0-2d6000c2de5d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e2a7e0a7-3679-4df9-a7a0-2d6000c2de5d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End to End SQL Data Warehousing to Customer Analytics Report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74859-35A7-A986-E9AE-39B91996E450}"/>
              </a:ext>
            </a:extLst>
          </p:cNvPr>
          <p:cNvSpPr txBox="1"/>
          <p:nvPr/>
        </p:nvSpPr>
        <p:spPr>
          <a:xfrm>
            <a:off x="685893" y="4526898"/>
            <a:ext cx="61773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By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Harsha Vardhan Kuppili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  <a:hlinkClick r:id="rId4"/>
              </a:rPr>
              <a:t>GitHub-Repository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solidFill>
                  <a:srgbClr val="F3C910"/>
                </a:solidFill>
                <a:latin typeface="Segoe UI Light" charset="0"/>
                <a:cs typeface="Segoe UI Light" charset="0"/>
                <a:hlinkClick r:id="rId5"/>
              </a:rPr>
              <a:t>Harsha.vardhan897@gmail.com</a:t>
            </a:r>
            <a:endParaRPr lang="en-US" dirty="0">
              <a:solidFill>
                <a:srgbClr val="F3C910"/>
              </a:solidFill>
              <a:latin typeface="Segoe UI Light" charset="0"/>
              <a:cs typeface="Segoe UI Light" charset="0"/>
            </a:endParaRPr>
          </a:p>
          <a:p>
            <a:r>
              <a:rPr lang="en-US" dirty="0">
                <a:solidFill>
                  <a:srgbClr val="F3C910"/>
                </a:solidFill>
                <a:latin typeface="Segoe UI Light" charset="0"/>
                <a:cs typeface="Segoe UI Light" charset="0"/>
                <a:hlinkClick r:id="rId6"/>
              </a:rPr>
              <a:t>LinkedIn</a:t>
            </a:r>
            <a:endParaRPr lang="en-US" dirty="0">
              <a:solidFill>
                <a:srgbClr val="F3C910"/>
              </a:solidFill>
              <a:latin typeface="Segoe UI Light" charset="0"/>
              <a:cs typeface="Segoe UI Light" charset="0"/>
            </a:endParaRPr>
          </a:p>
          <a:p>
            <a:r>
              <a:rPr lang="en-US" dirty="0">
                <a:solidFill>
                  <a:srgbClr val="F3C910"/>
                </a:solidFill>
                <a:latin typeface="Segoe UI Light" charset="0"/>
                <a:cs typeface="Segoe UI Light" charset="0"/>
              </a:rPr>
              <a:t>Mobile : 0466602261</a:t>
            </a:r>
            <a:endParaRPr lang="en-AU" dirty="0"/>
          </a:p>
        </p:txBody>
      </p:sp>
      <p:pic>
        <p:nvPicPr>
          <p:cNvPr id="5" name="Picture 4" descr="A blue elephant logo with black text&#10;&#10;AI-generated content may be incorrect.">
            <a:extLst>
              <a:ext uri="{FF2B5EF4-FFF2-40B4-BE49-F238E27FC236}">
                <a16:creationId xmlns:a16="http://schemas.microsoft.com/office/drawing/2014/main" id="{DB303B09-D1C6-52F4-6D5E-0597295A386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09661" y="637550"/>
            <a:ext cx="836958" cy="6612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D9103-839E-02DF-A8CB-CF06E727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A4D8A3-83B6-5CD6-B215-6026CD692F23}"/>
              </a:ext>
            </a:extLst>
          </p:cNvPr>
          <p:cNvSpPr txBox="1"/>
          <p:nvPr/>
        </p:nvSpPr>
        <p:spPr>
          <a:xfrm>
            <a:off x="1198181" y="1122363"/>
            <a:ext cx="9795637" cy="2220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84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D4BCE-BE5D-8AFD-21D5-F6309432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78BCBB-665F-1702-815C-F71EF273E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192859B-CF5F-401A-4EF0-7E078D0DC5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Agenda: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4A3C049-38AF-5656-E9F1-FCD8904C1E86}"/>
              </a:ext>
            </a:extLst>
          </p:cNvPr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 descr="Microsoft Power BI">
            <a:extLst>
              <a:ext uri="{FF2B5EF4-FFF2-40B4-BE49-F238E27FC236}">
                <a16:creationId xmlns:a16="http://schemas.microsoft.com/office/drawing/2014/main" id="{6023AB21-824B-F8BD-8949-48FDF708C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4DD6E-1685-B67F-877E-F8DF40E37BE1}"/>
              </a:ext>
            </a:extLst>
          </p:cNvPr>
          <p:cNvSpPr txBox="1"/>
          <p:nvPr/>
        </p:nvSpPr>
        <p:spPr>
          <a:xfrm>
            <a:off x="810584" y="3429000"/>
            <a:ext cx="61773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U" dirty="0">
                <a:solidFill>
                  <a:srgbClr val="FFC000"/>
                </a:solidFill>
              </a:rPr>
              <a:t>Executive Summary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dirty="0">
                <a:solidFill>
                  <a:srgbClr val="FFC000"/>
                </a:solidFill>
              </a:rPr>
              <a:t>Data Modelling (Medallion Architecture → Star Schema)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dirty="0">
                <a:solidFill>
                  <a:srgbClr val="FFC000"/>
                </a:solidFill>
              </a:rPr>
              <a:t>Problem Statement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dirty="0">
                <a:solidFill>
                  <a:srgbClr val="FFC000"/>
                </a:solidFill>
              </a:rPr>
              <a:t>PowerBI Report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dirty="0">
                <a:solidFill>
                  <a:srgbClr val="FFC000"/>
                </a:solidFill>
              </a:rPr>
              <a:t>Key Findings &amp; Insights (PowerBI Report)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AU" dirty="0">
                <a:solidFill>
                  <a:srgbClr val="FFC000"/>
                </a:solidFill>
              </a:rPr>
              <a:t>Strategic Recommendations</a:t>
            </a:r>
          </a:p>
          <a:p>
            <a:pPr marL="285750" indent="-285750">
              <a:buFont typeface="Wingdings" pitchFamily="2" charset="2"/>
              <a:buChar char="Ø"/>
            </a:pPr>
            <a:endParaRPr lang="en-AU" dirty="0">
              <a:solidFill>
                <a:srgbClr val="FFC000"/>
              </a:solidFill>
            </a:endParaRPr>
          </a:p>
        </p:txBody>
      </p:sp>
      <p:pic>
        <p:nvPicPr>
          <p:cNvPr id="5" name="Picture 4" descr="A blue elephant logo with black text&#10;&#10;AI-generated content may be incorrect.">
            <a:extLst>
              <a:ext uri="{FF2B5EF4-FFF2-40B4-BE49-F238E27FC236}">
                <a16:creationId xmlns:a16="http://schemas.microsoft.com/office/drawing/2014/main" id="{AB7BCBA7-0A87-3BEB-0604-D19163E6DF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09661" y="637550"/>
            <a:ext cx="836958" cy="6612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09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DD4A7F-9DA7-5B71-21EC-690C43A9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Financial graphs on a dark display">
            <a:extLst>
              <a:ext uri="{FF2B5EF4-FFF2-40B4-BE49-F238E27FC236}">
                <a16:creationId xmlns:a16="http://schemas.microsoft.com/office/drawing/2014/main" id="{7D72D7BB-CF01-A9CA-42CC-DE8BA893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4" r="8842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E1A82-6BA8-104E-95FE-1E26BEE83F10}"/>
              </a:ext>
            </a:extLst>
          </p:cNvPr>
          <p:cNvSpPr txBox="1"/>
          <p:nvPr/>
        </p:nvSpPr>
        <p:spPr>
          <a:xfrm>
            <a:off x="611258" y="0"/>
            <a:ext cx="4487215" cy="124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86BA5-95A9-57B8-8243-CAC2A39823E2}"/>
              </a:ext>
            </a:extLst>
          </p:cNvPr>
          <p:cNvSpPr txBox="1"/>
          <p:nvPr/>
        </p:nvSpPr>
        <p:spPr>
          <a:xfrm>
            <a:off x="231368" y="1237382"/>
            <a:ext cx="5712232" cy="5331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/>
              <a:t>Built a unified data platform using SQL as the foundation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Modernized scattered CRM/ERP files into a structured pipeline (DDL, DML, CTEs, Window Functions) with automated ingestion and quality checks via stored procedures.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/>
              <a:t>Created a trusted semantic layer through Gold Views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Standardized, validated, and deduped data in Silver, then exposed clean analytic models (</a:t>
            </a:r>
            <a:r>
              <a:rPr lang="en-US" sz="1400" b="1" dirty="0"/>
              <a:t>dim_customer, dim_product, fact_sales</a:t>
            </a:r>
            <a:r>
              <a:rPr lang="en-US" sz="1400" dirty="0"/>
              <a:t>) as the single source of truth.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/>
              <a:t>Delivered an intelligent Power BI layer with meaningful business signals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Implemented DAX-driven KPIs like  </a:t>
            </a:r>
            <a:r>
              <a:rPr lang="en-US" sz="1400" b="1" dirty="0"/>
              <a:t>Revenue per Customer, CLV </a:t>
            </a:r>
            <a:r>
              <a:rPr lang="en-US" sz="1400" dirty="0"/>
              <a:t>enabled by a dedicated Date Table for accurate time intelligence and leadership-level insights.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/>
              <a:t>Tools Used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PostgreSQL:</a:t>
            </a:r>
            <a:r>
              <a:rPr lang="en-US" sz="1400" dirty="0"/>
              <a:t> DDL, DML, CTEs, Window Functions, Stored Procedures.</a:t>
            </a:r>
            <a:br>
              <a:rPr lang="en-US" sz="1400" dirty="0"/>
            </a:br>
            <a:r>
              <a:rPr lang="en-US" sz="1400" b="1" dirty="0"/>
              <a:t>Power BI:</a:t>
            </a:r>
            <a:r>
              <a:rPr lang="en-US" sz="1400" dirty="0"/>
              <a:t> DAX, Time Intelligence, Semantic Modelling.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400" b="1" u="sng" dirty="0"/>
              <a:t>Published the complete SQL warehouse + Power BI dashboards in GitHub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400" b="1" u="sng" dirty="0">
                <a:hlinkClick r:id="rId3"/>
              </a:rPr>
              <a:t>SQL-CODE &amp; PowerBI Report</a:t>
            </a:r>
            <a:endParaRPr lang="en-US" sz="1400" b="1" u="sng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2" name="Graphic 11" descr="Link outline">
            <a:extLst>
              <a:ext uri="{FF2B5EF4-FFF2-40B4-BE49-F238E27FC236}">
                <a16:creationId xmlns:a16="http://schemas.microsoft.com/office/drawing/2014/main" id="{3FF09A7B-2933-969D-299F-7BCAAEF12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2353" y="6087186"/>
            <a:ext cx="301739" cy="30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C22206-2DAE-D321-CDB1-219479A1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7" y="294817"/>
            <a:ext cx="11288486" cy="626836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13B949-5FBD-4AE1-DB9F-AF7588304BE3}"/>
              </a:ext>
            </a:extLst>
          </p:cNvPr>
          <p:cNvSpPr/>
          <p:nvPr/>
        </p:nvSpPr>
        <p:spPr>
          <a:xfrm>
            <a:off x="3294743" y="1016000"/>
            <a:ext cx="2075543" cy="986971"/>
          </a:xfrm>
          <a:prstGeom prst="roundRect">
            <a:avLst/>
          </a:prstGeom>
          <a:solidFill>
            <a:srgbClr val="FF9300">
              <a:alpha val="3176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6A3A8F-664C-4D79-F760-337D424E8477}"/>
              </a:ext>
            </a:extLst>
          </p:cNvPr>
          <p:cNvSpPr/>
          <p:nvPr/>
        </p:nvSpPr>
        <p:spPr>
          <a:xfrm>
            <a:off x="5690112" y="1015999"/>
            <a:ext cx="2075543" cy="986971"/>
          </a:xfrm>
          <a:prstGeom prst="roundRect">
            <a:avLst/>
          </a:prstGeom>
          <a:solidFill>
            <a:schemeClr val="bg2">
              <a:lumMod val="90000"/>
              <a:alpha val="3176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C4525C-B6D7-E070-5FDD-EEAD382C31F7}"/>
              </a:ext>
            </a:extLst>
          </p:cNvPr>
          <p:cNvSpPr/>
          <p:nvPr/>
        </p:nvSpPr>
        <p:spPr>
          <a:xfrm>
            <a:off x="8085482" y="1015999"/>
            <a:ext cx="2075543" cy="986971"/>
          </a:xfrm>
          <a:prstGeom prst="roundRect">
            <a:avLst/>
          </a:prstGeom>
          <a:solidFill>
            <a:srgbClr val="FFC000">
              <a:alpha val="3176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4356F2D-5BED-50CB-16AA-F1D66A1BB758}"/>
              </a:ext>
            </a:extLst>
          </p:cNvPr>
          <p:cNvSpPr/>
          <p:nvPr/>
        </p:nvSpPr>
        <p:spPr>
          <a:xfrm>
            <a:off x="1857828" y="5123543"/>
            <a:ext cx="464457" cy="41365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of Rectangle 12">
            <a:extLst>
              <a:ext uri="{FF2B5EF4-FFF2-40B4-BE49-F238E27FC236}">
                <a16:creationId xmlns:a16="http://schemas.microsoft.com/office/drawing/2014/main" id="{5874FA9C-0652-2A69-DB94-1CFF2ECA2431}"/>
              </a:ext>
            </a:extLst>
          </p:cNvPr>
          <p:cNvSpPr/>
          <p:nvPr/>
        </p:nvSpPr>
        <p:spPr>
          <a:xfrm>
            <a:off x="2279767" y="3904800"/>
            <a:ext cx="7838740" cy="536571"/>
          </a:xfrm>
          <a:prstGeom prst="snip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of Rectangle 13">
            <a:extLst>
              <a:ext uri="{FF2B5EF4-FFF2-40B4-BE49-F238E27FC236}">
                <a16:creationId xmlns:a16="http://schemas.microsoft.com/office/drawing/2014/main" id="{A9852F22-D8B2-72C1-903A-80AD37CA97B3}"/>
              </a:ext>
            </a:extLst>
          </p:cNvPr>
          <p:cNvSpPr/>
          <p:nvPr/>
        </p:nvSpPr>
        <p:spPr>
          <a:xfrm>
            <a:off x="2279767" y="2314358"/>
            <a:ext cx="7838740" cy="536571"/>
          </a:xfrm>
          <a:prstGeom prst="snip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of Rectangle 14">
            <a:extLst>
              <a:ext uri="{FF2B5EF4-FFF2-40B4-BE49-F238E27FC236}">
                <a16:creationId xmlns:a16="http://schemas.microsoft.com/office/drawing/2014/main" id="{77AFB34F-5217-7F43-BB99-42FE6F510C21}"/>
              </a:ext>
            </a:extLst>
          </p:cNvPr>
          <p:cNvSpPr/>
          <p:nvPr/>
        </p:nvSpPr>
        <p:spPr>
          <a:xfrm>
            <a:off x="2279767" y="2868390"/>
            <a:ext cx="7838740" cy="536571"/>
          </a:xfrm>
          <a:prstGeom prst="snip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of Rectangle 15">
            <a:extLst>
              <a:ext uri="{FF2B5EF4-FFF2-40B4-BE49-F238E27FC236}">
                <a16:creationId xmlns:a16="http://schemas.microsoft.com/office/drawing/2014/main" id="{93F37322-6113-BC9F-7085-A57A65F3EED9}"/>
              </a:ext>
            </a:extLst>
          </p:cNvPr>
          <p:cNvSpPr/>
          <p:nvPr/>
        </p:nvSpPr>
        <p:spPr>
          <a:xfrm>
            <a:off x="2279767" y="3411087"/>
            <a:ext cx="7838740" cy="493714"/>
          </a:xfrm>
          <a:prstGeom prst="snip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of Rectangle 16">
            <a:extLst>
              <a:ext uri="{FF2B5EF4-FFF2-40B4-BE49-F238E27FC236}">
                <a16:creationId xmlns:a16="http://schemas.microsoft.com/office/drawing/2014/main" id="{344D1A01-4A7C-15EE-86DC-60CECE97B602}"/>
              </a:ext>
            </a:extLst>
          </p:cNvPr>
          <p:cNvSpPr/>
          <p:nvPr/>
        </p:nvSpPr>
        <p:spPr>
          <a:xfrm>
            <a:off x="2279767" y="4441371"/>
            <a:ext cx="7838740" cy="899886"/>
          </a:xfrm>
          <a:prstGeom prst="snip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of Rectangle 17">
            <a:extLst>
              <a:ext uri="{FF2B5EF4-FFF2-40B4-BE49-F238E27FC236}">
                <a16:creationId xmlns:a16="http://schemas.microsoft.com/office/drawing/2014/main" id="{70F5E0A9-4CEE-A448-43E0-93CC36B594D0}"/>
              </a:ext>
            </a:extLst>
          </p:cNvPr>
          <p:cNvSpPr/>
          <p:nvPr/>
        </p:nvSpPr>
        <p:spPr>
          <a:xfrm>
            <a:off x="2330566" y="5369048"/>
            <a:ext cx="7838740" cy="899886"/>
          </a:xfrm>
          <a:prstGeom prst="snip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EA0FCE-E5CC-95C8-C75D-D06848D5C78A}"/>
              </a:ext>
            </a:extLst>
          </p:cNvPr>
          <p:cNvSpPr/>
          <p:nvPr/>
        </p:nvSpPr>
        <p:spPr>
          <a:xfrm>
            <a:off x="1841264" y="3178863"/>
            <a:ext cx="464457" cy="41365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F7E8286-7009-9F08-DD8B-F701388FCA97}"/>
              </a:ext>
            </a:extLst>
          </p:cNvPr>
          <p:cNvSpPr/>
          <p:nvPr/>
        </p:nvSpPr>
        <p:spPr>
          <a:xfrm>
            <a:off x="10161025" y="5162219"/>
            <a:ext cx="464457" cy="41365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E30C132-E82E-5162-9ACA-413EE1F64EDF}"/>
              </a:ext>
            </a:extLst>
          </p:cNvPr>
          <p:cNvSpPr/>
          <p:nvPr/>
        </p:nvSpPr>
        <p:spPr>
          <a:xfrm>
            <a:off x="10169306" y="2738568"/>
            <a:ext cx="464457" cy="413657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D383F1-CF1C-74C0-BAAC-6A354D2C3718}"/>
              </a:ext>
            </a:extLst>
          </p:cNvPr>
          <p:cNvCxnSpPr/>
          <p:nvPr/>
        </p:nvCxnSpPr>
        <p:spPr>
          <a:xfrm>
            <a:off x="3294743" y="2314358"/>
            <a:ext cx="0" cy="3954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0C1C11-DD90-DE23-197C-ADC49DB4FA89}"/>
              </a:ext>
            </a:extLst>
          </p:cNvPr>
          <p:cNvCxnSpPr/>
          <p:nvPr/>
        </p:nvCxnSpPr>
        <p:spPr>
          <a:xfrm>
            <a:off x="5551714" y="2314358"/>
            <a:ext cx="0" cy="3954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A81F04-3E39-0096-8CA0-78EA0D5DBA62}"/>
              </a:ext>
            </a:extLst>
          </p:cNvPr>
          <p:cNvCxnSpPr/>
          <p:nvPr/>
        </p:nvCxnSpPr>
        <p:spPr>
          <a:xfrm>
            <a:off x="8056453" y="2325244"/>
            <a:ext cx="0" cy="39545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5F6BE8-F979-D072-005B-0B2C005079CD}"/>
              </a:ext>
            </a:extLst>
          </p:cNvPr>
          <p:cNvSpPr txBox="1"/>
          <p:nvPr/>
        </p:nvSpPr>
        <p:spPr>
          <a:xfrm>
            <a:off x="3933371" y="406400"/>
            <a:ext cx="438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  <a:latin typeface="Abadi" panose="020B0604020104020204" pitchFamily="34" charset="77"/>
              </a:rPr>
              <a:t>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4112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D810D2-3028-6C73-FCDD-E4CD751C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0024998-DCD5-0699-CD78-34B7287DAEA8}"/>
              </a:ext>
            </a:extLst>
          </p:cNvPr>
          <p:cNvSpPr txBox="1"/>
          <p:nvPr/>
        </p:nvSpPr>
        <p:spPr>
          <a:xfrm>
            <a:off x="6041946" y="630936"/>
            <a:ext cx="4982273" cy="547867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solidFill>
                  <a:schemeClr val="bg1"/>
                </a:solidFill>
              </a:rPr>
              <a:t>“I didn’t build a dashboard for visualization.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I built a decision system for leadership.”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i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solidFill>
                  <a:schemeClr val="bg1"/>
                </a:solidFill>
              </a:rPr>
              <a:t>Every visual in this report answers a board-level question:</a:t>
            </a:r>
            <a:br>
              <a:rPr lang="en-US" i="1" dirty="0">
                <a:solidFill>
                  <a:schemeClr val="bg1"/>
                </a:solidFill>
              </a:rPr>
            </a:br>
            <a:endParaRPr lang="en-US" i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AU" i="1" dirty="0">
                <a:solidFill>
                  <a:schemeClr val="bg1"/>
                </a:solidFill>
              </a:rPr>
              <a:t>How would our story change if a key metric dropped 50% tomorrow?</a:t>
            </a:r>
            <a:br>
              <a:rPr lang="en-US" i="1" dirty="0">
                <a:solidFill>
                  <a:schemeClr val="bg1"/>
                </a:solidFill>
              </a:rPr>
            </a:br>
            <a:endParaRPr lang="en-US" i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US" i="1" dirty="0">
                <a:solidFill>
                  <a:schemeClr val="bg1"/>
                </a:solidFill>
              </a:rPr>
              <a:t>What action should we take next?”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en-US" i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AU" i="1" dirty="0">
                <a:solidFill>
                  <a:schemeClr val="bg1"/>
                </a:solidFill>
              </a:rPr>
              <a:t>Expose geographic &amp; category concentration risks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en-AU" i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AU" i="1" dirty="0">
                <a:solidFill>
                  <a:schemeClr val="bg1"/>
                </a:solidFill>
              </a:rPr>
              <a:t>What insights will help the CEO understand the business in 30 seconds?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en-AU" i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en-AU" i="1" dirty="0">
                <a:solidFill>
                  <a:schemeClr val="bg1"/>
                </a:solidFill>
              </a:rPr>
              <a:t>If we could track only ONE metric… which one?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i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A person pointing at another person's forehead&#10;&#10;AI-generated content may be incorrect.">
            <a:extLst>
              <a:ext uri="{FF2B5EF4-FFF2-40B4-BE49-F238E27FC236}">
                <a16:creationId xmlns:a16="http://schemas.microsoft.com/office/drawing/2014/main" id="{70BF7CEB-9032-49F5-BF1B-11AE029C9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3" y="630936"/>
            <a:ext cx="5678424" cy="55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6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licer ,slicer ,slicer ,Revenue By Country ,scatterChart ,clusteredColumnChart ,pieChart ,lineChart ,card ,card ,card ,card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Executive Sales Dashboard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Product Maintenance ,Total Quantity vs Price ,clusteredBarChart ,Top 10 Product Name by Total Revenue  ,Subcategory And Quantity ,Category Performanc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Product Analytics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ustomer Type ,Customer Lifetime Value by Age Group , CLV Unique Rank and Cumulative CLV % by CLV Rank ,Customer Segmentation  ,Age Group  ,Revenue by Country ,card ,donut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Customer Analytics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BEC03-F74C-B6DD-D332-D3DE38DFA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FEF6C4-6014-0532-B4FE-B1835F3C5B7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45729" y="145365"/>
            <a:ext cx="7457703" cy="11607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>
                <a:solidFill>
                  <a:schemeClr val="bg1"/>
                </a:solidFill>
              </a:rPr>
              <a:t>Strategic Recommendation </a:t>
            </a:r>
            <a:endParaRPr kumimoji="0" lang="en-US" sz="34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E47198-A418-0BFF-3838-BC8DAB729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2" r="8068"/>
          <a:stretch>
            <a:fillRect/>
          </a:stretch>
        </p:blipFill>
        <p:spPr>
          <a:xfrm>
            <a:off x="0" y="1853864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2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58D3E7A-FA32-8A6B-7FD1-2C8F59A82FAA}"/>
              </a:ext>
            </a:extLst>
          </p:cNvPr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31F80-079A-427B-9178-5B2DBC32F53E}"/>
              </a:ext>
            </a:extLst>
          </p:cNvPr>
          <p:cNvSpPr txBox="1"/>
          <p:nvPr/>
        </p:nvSpPr>
        <p:spPr>
          <a:xfrm>
            <a:off x="739959" y="1414129"/>
            <a:ext cx="11127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“Remove single points of failure, expand where others are slow, raise prices where the data says you can, and build systems that improve themselves.”</a:t>
            </a:r>
            <a:endParaRPr lang="en-US" sz="1400" i="1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AF38C-22AA-7FEF-BC77-9E81D3AAC247}"/>
              </a:ext>
            </a:extLst>
          </p:cNvPr>
          <p:cNvSpPr txBox="1"/>
          <p:nvPr/>
        </p:nvSpPr>
        <p:spPr>
          <a:xfrm>
            <a:off x="4439302" y="2309870"/>
            <a:ext cx="771307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AU" sz="1400" b="1" u="sng" dirty="0">
                <a:solidFill>
                  <a:schemeClr val="bg1"/>
                </a:solidFill>
              </a:rPr>
              <a:t>Target Customer Segments With Highest Predictive Value:</a:t>
            </a:r>
          </a:p>
          <a:p>
            <a:pPr lvl="1">
              <a:spcAft>
                <a:spcPts val="600"/>
              </a:spcAft>
            </a:pPr>
            <a:r>
              <a:rPr lang="en-AU" sz="1400" dirty="0">
                <a:solidFill>
                  <a:schemeClr val="bg1"/>
                </a:solidFill>
              </a:rPr>
              <a:t>If age, gender, and country are strong predictors of revenue, tailor interventions to maximize CLV.</a:t>
            </a:r>
          </a:p>
          <a:p>
            <a:pPr lvl="1">
              <a:spcAft>
                <a:spcPts val="600"/>
              </a:spcAft>
            </a:pPr>
            <a:r>
              <a:rPr lang="en-AU" sz="1400" i="1" dirty="0">
                <a:solidFill>
                  <a:schemeClr val="bg1"/>
                </a:solidFill>
              </a:rPr>
              <a:t>Visual : </a:t>
            </a:r>
            <a:r>
              <a:rPr lang="en-AU" sz="1400" dirty="0">
                <a:solidFill>
                  <a:schemeClr val="bg1"/>
                </a:solidFill>
              </a:rPr>
              <a:t>Customer Segmentation</a:t>
            </a:r>
            <a:endParaRPr lang="en-AU" sz="1400" i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C9B93-16CD-0B18-B667-36290E0BAF98}"/>
              </a:ext>
            </a:extLst>
          </p:cNvPr>
          <p:cNvSpPr txBox="1"/>
          <p:nvPr/>
        </p:nvSpPr>
        <p:spPr>
          <a:xfrm>
            <a:off x="4439302" y="3576795"/>
            <a:ext cx="761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AU" sz="1400" b="1" u="sng" dirty="0">
                <a:solidFill>
                  <a:schemeClr val="bg1"/>
                </a:solidFill>
              </a:rPr>
              <a:t>Optimize Pricing Using Data Instead of Intuition:</a:t>
            </a:r>
          </a:p>
          <a:p>
            <a:pPr lvl="1">
              <a:spcAft>
                <a:spcPts val="600"/>
              </a:spcAft>
            </a:pPr>
            <a:r>
              <a:rPr lang="en-AU" sz="1400" dirty="0">
                <a:solidFill>
                  <a:schemeClr val="bg1"/>
                </a:solidFill>
              </a:rPr>
              <a:t>Price elasticity is learnable from data. The scatterplot shows a weak negative correlation, meaning price hikes on premium tiers will not reduce demand</a:t>
            </a:r>
          </a:p>
          <a:p>
            <a:pPr lvl="1">
              <a:spcAft>
                <a:spcPts val="600"/>
              </a:spcAft>
            </a:pPr>
            <a:r>
              <a:rPr lang="en-US" sz="1400" i="1" dirty="0">
                <a:solidFill>
                  <a:schemeClr val="bg1"/>
                </a:solidFill>
              </a:rPr>
              <a:t>Visual : </a:t>
            </a:r>
            <a:r>
              <a:rPr lang="en-AU" sz="1400" dirty="0">
                <a:solidFill>
                  <a:schemeClr val="bg1"/>
                </a:solidFill>
              </a:rPr>
              <a:t>Price vs Quantity</a:t>
            </a:r>
          </a:p>
          <a:p>
            <a:pPr lvl="1">
              <a:spcAft>
                <a:spcPts val="600"/>
              </a:spcAft>
            </a:pPr>
            <a:endParaRPr lang="en-US" sz="1400" i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CBAF8-6C63-1479-B000-99AB4839BC8D}"/>
              </a:ext>
            </a:extLst>
          </p:cNvPr>
          <p:cNvSpPr txBox="1"/>
          <p:nvPr/>
        </p:nvSpPr>
        <p:spPr>
          <a:xfrm>
            <a:off x="4439302" y="5102207"/>
            <a:ext cx="771307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AU" sz="1400" b="1" u="sng" dirty="0">
                <a:solidFill>
                  <a:schemeClr val="bg1"/>
                </a:solidFill>
              </a:rPr>
              <a:t>Target Customer Segments With Highest Predictive Value:</a:t>
            </a:r>
          </a:p>
          <a:p>
            <a:pPr lvl="1">
              <a:spcAft>
                <a:spcPts val="600"/>
              </a:spcAft>
            </a:pPr>
            <a:r>
              <a:rPr lang="en-AU" sz="1400" dirty="0">
                <a:solidFill>
                  <a:schemeClr val="bg1"/>
                </a:solidFill>
              </a:rPr>
              <a:t>If age, gender, and country are strong predictors of revenue, tailor interventions to maximize CLV.</a:t>
            </a:r>
          </a:p>
          <a:p>
            <a:pPr lvl="1">
              <a:spcAft>
                <a:spcPts val="600"/>
              </a:spcAft>
            </a:pPr>
            <a:r>
              <a:rPr lang="en-AU" sz="1400" i="1" dirty="0">
                <a:solidFill>
                  <a:schemeClr val="bg1"/>
                </a:solidFill>
              </a:rPr>
              <a:t>Visual : </a:t>
            </a:r>
            <a:r>
              <a:rPr lang="en-AU" sz="1400" dirty="0">
                <a:solidFill>
                  <a:schemeClr val="bg1"/>
                </a:solidFill>
              </a:rPr>
              <a:t>Customer Segmentation</a:t>
            </a:r>
            <a:endParaRPr lang="en-AU" sz="1400" i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16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620</Words>
  <Application>Microsoft Macintosh PowerPoint</Application>
  <PresentationFormat>Widescreen</PresentationFormat>
  <Paragraphs>138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Abadi</vt:lpstr>
      <vt:lpstr>Aptos</vt:lpstr>
      <vt:lpstr>Arial</vt:lpstr>
      <vt:lpstr>Calibri</vt:lpstr>
      <vt:lpstr>Calibri Light</vt:lpstr>
      <vt:lpstr>Segoe UI Light</vt:lpstr>
      <vt:lpstr>Wingdings</vt:lpstr>
      <vt:lpstr>Custom Design</vt:lpstr>
      <vt:lpstr>End to End SQL Data Warehousing to Customer Analytics Report</vt:lpstr>
      <vt:lpstr>Agenda: </vt:lpstr>
      <vt:lpstr>PowerPoint Presentation</vt:lpstr>
      <vt:lpstr>PowerPoint Presentation</vt:lpstr>
      <vt:lpstr>PowerPoint Presentation</vt:lpstr>
      <vt:lpstr>Executive Sales Dashboard</vt:lpstr>
      <vt:lpstr>Product Analytics</vt:lpstr>
      <vt:lpstr>Customer Analytics</vt:lpstr>
      <vt:lpstr>Strategic Recommendation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Trinisha Chatterjee</cp:lastModifiedBy>
  <cp:revision>11</cp:revision>
  <dcterms:created xsi:type="dcterms:W3CDTF">2016-09-04T11:54:55Z</dcterms:created>
  <dcterms:modified xsi:type="dcterms:W3CDTF">2025-11-19T11:16:29Z</dcterms:modified>
</cp:coreProperties>
</file>